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78" r:id="rId2"/>
    <p:sldId id="265" r:id="rId3"/>
    <p:sldId id="266" r:id="rId4"/>
    <p:sldId id="267" r:id="rId5"/>
    <p:sldId id="268" r:id="rId6"/>
    <p:sldId id="270" r:id="rId7"/>
    <p:sldId id="279" r:id="rId8"/>
    <p:sldId id="257" r:id="rId9"/>
    <p:sldId id="258" r:id="rId10"/>
    <p:sldId id="259" r:id="rId11"/>
    <p:sldId id="260" r:id="rId12"/>
    <p:sldId id="261" r:id="rId13"/>
    <p:sldId id="262" r:id="rId14"/>
    <p:sldId id="282" r:id="rId15"/>
    <p:sldId id="272" r:id="rId16"/>
    <p:sldId id="276" r:id="rId17"/>
    <p:sldId id="277" r:id="rId18"/>
    <p:sldId id="273" r:id="rId19"/>
    <p:sldId id="274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/>
    <p:restoredTop sz="86410"/>
  </p:normalViewPr>
  <p:slideViewPr>
    <p:cSldViewPr snapToGrid="0" snapToObjects="1">
      <p:cViewPr varScale="1">
        <p:scale>
          <a:sx n="165" d="100"/>
          <a:sy n="165" d="100"/>
        </p:scale>
        <p:origin x="4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4:32:00.4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28 16383,'30'-3'0,"1"1"0,-4 2 0,1-1 0,-7 1 0,-5 0 0,-3-1 0,-3 1 0,0-1 0,1 1 0,0-1 0,0 1 0,-1-1 0,1 0 0,0 1 0,-1-1 0,0 0 0,0 1 0,-1-1 0,1 0 0,0 0 0,-1 0 0,0 1 0,-1-1 0,0 1 0,1 0 0,0-1 0,0 1 0,-1-1 0,0 1 0,-1 0 0,-1-1 0,0 1 0,0 0 0,1 0 0,-1 1 0,1-1 0,-1 0 0,1 0 0,2 0 0,0 0 0,1 1 0,-1-1 0,0 0 0,-1 1 0,-1-1 0,-1 0 0,-1 1 0,1-1 0,-2 0 0,3 0 0,-1 1 0,3 0 0,-2-1 0,2 1 0,-1-1 0,1 0 0,-1 0 0,-1 0 0,-2 0 0,0 0 0,0 0 0,1 0 0,0 0 0,1 0 0,-2 0 0,1 0 0,0 1 0,0-1 0,0 0 0,-1 1 0,1-1 0,-1 1 0,1-1 0,0 0 0,0 1 0,1-1 0,-2 0 0,1 0 0,-1 1 0,2-1 0,2 0 0,0 1 0,2-1 0,-1 0 0,1 0 0,-1 0 0,0 0 0,-1 0 0,0 0 0,1 0 0,0 0 0,1-1 0,3 1 0,-1 0 0,1 0 0,-3-1 0,0 0 0,-2 1 0,-1-1 0,0 1 0,-1 0 0,2-1 0,-1 1 0,2 0 0,-1-1 0,0 2 0,0-1 0,0 0 0,1 1 0,-1-1 0,1 1 0,0-1 0,-1 0 0,0 0 0,-1 0 0,-1 0 0,0 0 0,1 0 0,-2 0 0,1 0 0,-1 0 0,1-1 0,-1 1 0,1-1 0,-1 1 0,0-1 0,0 1 0,0 0 0,2-1 0,2 1 0,1-1 0,1 1 0,0 0 0,-1 0 0,-1 0 0,0 0 0,0 0 0,0 0 0,1 0 0,0 0 0,0 0 0,0 0 0,-1 0 0,-1-1 0,0 1 0,-1 0 0,1 0 0,0 0 0,0 0 0,0-1 0,1 1 0,1 0 0,-1 1 0,0-1 0,0 0 0,-1 0 0,2 0 0,0 0 0,-1 0 0,1 0 0,-1 0 0,-1 0 0,0 0 0,-2 0 0,-1 0 0,0 0 0,2 0 0,-1 0 0,1 0 0,0 1 0,-1-1 0,1 0 0,-1 1 0,0-1 0,-1 0 0,1 1 0,1 0 0,2-1 0,-1 1 0,1-1 0,-1 1 0,0-1 0,0 0 0,0 0 0,1 0 0,0 1 0,1-1 0,-1 0 0,0 1 0,-1-1 0,-1 0 0,0-1 0,1 1 0,1-1 0,1 1 0,0-1 0,1 1 0,0 0 0,1 0 0,-1-1 0,-1 1 0,2-1 0,0 0 0,2 1 0,0 0 0,-1 1 0,0-1 0,-1 2 0,-1-1 0,0-1 0,0 1 0,1-2 0,0 1 0,1 0 0,-1 0 0,0 0 0,-2 0 0,-1 0 0,-2 0 0,0-1 0,-2 1 0,0 0 0,-1 0 0,3 0 0,2 0 0,2 0 0,4 0 0,0-1 0,1 1 0,0 0 0,-2 0 0,-1 1 0,-1-1 0,-2-1 0,0 1 0,0 0 0,0 0 0,0 0 0,-2 0 0,-1 0 0,-2 0 0,0 0 0,0 0 0,0 0 0,2 0 0,1 0 0,0 0 0,0 0 0,0 0 0,1 0 0,1 0 0,2 0 0,0-1 0,0 1 0,1-1 0,-2 0 0,1 0 0,-1 0 0,0 0 0,-1 0 0,0 0 0,-2 0 0,1 0 0,0 0 0,0 0 0,0 0 0,-2 1 0,-2-1 0,-2 1 0,1 0 0,2 0 0,1 0 0,2 0 0,-1 0 0,2 0 0,-1 0 0,0 0 0,1 0 0,-1 1 0,1-1 0,-1 0 0,-1-1 0,-2 1 0,0 0 0,0 0 0,0 0 0,0 0 0,1 0 0,-1 0 0,-1 0 0,0 0 0,1 0 0,1 0 0,0 0 0,1 0 0,0 0 0,0 0 0,0 1 0,-2-1 0,-1 0 0,-1 0 0,-1 0 0,3-1 0,-2 1 0,1-1 0,0 1 0,1 0 0,0 0 0,0 0 0,-2 0 0,0 0 0,0 1 0,0-1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4:32:09.4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22 16383,'15'-3'0,"0"0"0,-6 3 0,0-1 0,1 1 0,-1 0 0,0 0 0,-1 0 0,-1 0 0,1 0 0,0 0 0,0 0 0,0 0 0,1 0 0,0 0 0,1 0 0,-1 0 0,0 0 0,-1 0 0,1 0 0,0 0 0,1-1 0,-1 1 0,-1 0 0,-1 0 0,-1 0 0,0 0 0,0 0 0,3 0 0,1 0 0,1 0 0,0 0 0,1 1 0,0-1 0,0 1 0,3-1 0,-1 1 0,-2-1 0,-1 1 0,-2 0 0,0-1 0,0 1 0,1-1 0,-1 0 0,1 1 0,0-1 0,1 1 0,-2-1 0,0 1 0,-1-1 0,1 1 0,0-1 0,0 0 0,-1 1 0,0-1 0,-1 0 0,-1 0 0,1 1 0,-1-1 0,1 1 0,0-1 0,0 0 0,-1 0 0,-1 0 0,0 0 0,1 0 0,0 0 0,0 0 0,1 0 0,0 0 0,1-1 0,-1 1 0,2 0 0,0 0 0,0 0 0,-1 0 0,-1 0 0,-1-1 0,2 1 0,0 0 0,1-1 0,1 1 0,-1 0 0,1 0 0,0 0 0,0-1 0,-2 1 0,0 0 0,0-1 0,1 1 0,2 0 0,2 1 0,2-1 0,0 1 0,-1-1 0,0-1 0,-1 1 0,-1 0 0,1-1 0,0 1 0,0 1 0,1 0 0,0-1 0,0 1 0,-1-1 0,-1 0 0,0 1 0,-1-1 0,2 1 0,0 0 0,1 0 0,1-1 0,-1 1 0,-1-1 0,-1 1 0,-1-1 0,0 0 0,-1 0 0,1 0 0,0 1 0,2-1 0,2 0 0,1 1 0,3-1 0,-1 1 0,0 0 0,-2 0 0,-2-1 0,-2-1 0,0 1 0,0 0 0,-2-1 0,2 1 0,0 0 0,0-1 0,2 1 0,0 0 0,0 0 0,0 0 0,0 0 0,-1-1 0,-3 1 0,0-1 0,1 1 0,0 0 0,2 0 0,2 0 0,1 0 0,2 1 0,1 0 0,0 0 0,0 0 0,0 0 0,1 0 0,-1 0 0,0-1 0,-4 0 0,-2-1 0,-2 1 0,0-1 0,-2 1 0,0-1 0,0 0 0,-1 0 0,0 1 0,0-1 0,0 0 0,0 0 0,0 0 0,1 0 0,0 0 0,0 1 0,2 0 0,0 0 0,1 0 0,1-1 0,0 1 0,0 0 0,-1 0 0,0 0 0,1-1 0,-1 1 0,-1 0 0,1 0 0,-1 0 0,-1-1 0,-2 0 0,-1 1 0,-1 0 0,0 0 0,0-1 0,2 0 0,1 0 0,1 0 0,1 0 0,2 1 0,2-1 0,3 0 0,2 0 0,1 1 0,1-1 0,-3 1 0,0-1 0,0 1 0,-1-1 0,-2 0 0,-1 0 0,-2 0 0,1 0 0,0 1 0,1-1 0,-3 0 0,0 1 0,0-1 0,-1 1 0,0 0 0,-1 0 0,-2 0 0,0 0 0,-1 0 0,2 0 0,1 0 0,2 1 0,3-1 0,-1 0 0,-1 0 0,-2 0 0,-2 0 0,-2 0 0,1 0 0,2 0 0,1 1 0,3-1 0,0 0 0,-1 0 0,-3 1 0,-1-1 0,-2-1 0,-1 1 0,0 0 0,1 0 0,2 0 0,0-1 0,2 1 0,-1 0 0,1 0 0,-1 1 0,1-1 0,1 0 0,0 0 0,0 0 0,0 0 0,-1 0 0,-1 0 0,-1 0 0,-1 0 0,-3 0 0,0 0 0,3-3 0,-5 2 0,3-1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4:32:54.4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 16383,'16'-3'0,"-2"1"0,-5 1 0,-2 0 0,-1 1 0,-2-1 0,1 1 0,0 0 0,1 0 0,-1 0 0,1 0 0,-2 0 0,3 0 0,-3 0 0,1 0 0,0 0 0,1 0 0,-1 1 0,1 0 0,-2 0 0,2 0 0,-1-1 0,1 1 0,-1 0 0,1-1 0,-2 0 0,2 0 0,1 1 0,-2-1 0,2 1 0,-3 0 0,2 0 0,0-1 0,0 1 0,0 0 0,0 0 0,1 0 0,-1 0 0,0 0 0,0 0 0,-1-1 0,0 1 0,2-1 0,0 1 0,1 0 0,0-1 0,-1 0 0,-1 0 0,-1 0 0,1-1 0,0 1 0,-1 0 0,1-1 0,-2 1 0,4-1 0,-2 1 0,2 0 0,-1 0 0,-1 0 0,1 0 0,-1 0 0,0 1 0,1-1 0,1 1 0,0 0 0,0 0 0,0 0 0,-1 0 0,1 0 0,1 1 0,-1-1 0,0 1 0,-1 0 0,0-1 0,-1 0 0,0-1 0,1 1 0,1-1 0,1 1 0,1 0 0,-2-1 0,0 1 0,1-1 0,0 0 0,1 0 0,0 0 0,-1 0 0,-1 0 0,-1 1 0,-1-1 0,-2 0 0,2 0 0,0 0 0,3 0 0,-1 0 0,2 0 0,0 0 0,-1 0 0,0 1 0,0 0 0,1 0 0,1-1 0,0 0 0,0 1 0,0-1 0,0 1 0,1-1 0,0 1 0,0-1 0,-2 1 0,-1-1 0,-2 0 0,0 0 0,1 0 0,1 0 0,2 0 0,0 0 0,2 0 0,0 0 0,1 0 0,1 0 0,-1-1 0,-2 1 0,-3 0 0,-1 0 0,0 0 0,2-1 0,2 1 0,2-1 0,0-1 0,1 0 0,-1 1 0,0-1 0,0 1 0,-2 0 0,0 1 0,0-1 0,1 2 0,2-1 0,1 0 0,-1 0 0,1 1 0,-1-1 0,0 0 0,-1 1 0,0-1 0,-2 0 0,0 1 0,0-2 0,1 1 0,0 0 0,1 0 0,0 0 0,0 0 0,-1 0 0,0 0 0,-1 0 0,1 0 0,0 0 0,0 0 0,1-1 0,1 1 0,0-1 0,0 1 0,0-1 0,-1 1 0,1-1 0,1-1 0,-1 1 0,1 0 0,1-1 0,0 0 0,0 1 0,0 0 0,0 0 0,0 1 0,0 0 0,-1 0 0,1 1 0,1-1 0,1 1 0,0 0 0,0 0 0,-1 0 0,-1-1 0,0 1 0,-1-1 0,3 1 0,3 0 0,2 1 0,2-1 0,-2 0 0,-3 0 0,-3 0 0,-3 0 0,-2-1 0,2 0 0,1 0 0,1 1 0,1-1 0,-1 0 0,1 0 0,2 0 0,0 0 0,1 0 0,0 0 0,1 1 0,2 0 0,3 0 0,0 0 0,-1-1 0,-1 1 0,-2 0 0,-1 0 0,-3 0 0,-1 0 0,-2-1 0,0 0 0,-1 0 0,0 0 0,-1 0 0,0 0 0,0 0 0,0 0 0,0 0 0,0 0 0,0 0 0,1-1 0,2 1 0,1 0 0,-1 0 0,-3 1 0,-3-1 0,-3 1 0,0-1 0,-1 1 0,2-1 0,1 0 0,2 0 0,-1 0 0,-1 1 0,-2-1 0,0-1 0,-1 1 0,0 0 0,-1 0 0,3 0 0,2 0 0,3 0 0,5 0 0,3 0 0,1 1 0,-1 0 0,-3-1 0,-6 0 0,-5 1 0,-4-1 0,1-1 0,0 1 0,2-1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1T14:33: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 16383,'17'-1'0,"-1"-1"0,-9 1 0,0 1 0,1-1 0,2 1 0,1 0 0,-1 0 0,-2 0 0,-1 1 0,-2-1 0,1 0 0,-2 0 0,2 1 0,1-1 0,-1 0 0,2 0 0,-2 0 0,-1 0 0,0 1 0,0-1 0,0 1 0,0-1 0,1 1 0,-1 0 0,1 0 0,0-1 0,0 1 0,1-1 0,0 1 0,0-1 0,0 1 0,1 0 0,-1-1 0,1 1 0,0-1 0,-1 1 0,2-1 0,-1 1 0,-1-1 0,1 0 0,-1 0 0,1 0 0,-2 1 0,1-1 0,-1 0 0,0 1 0,1 0 0,-1-1 0,-1 1 0,0-1 0,1 1 0,-1-1 0,3 1 0,-1-1 0,1 0 0,-1 0 0,0 0 0,0 0 0,-2 1 0,1-1 0,-1 0 0,1 1 0,0-1 0,-1-1 0,1 1 0,1 0 0,1-1 0,0 1 0,0 0 0,0-1 0,0 1 0,0-1 0,-1 0 0,1 1 0,0 0 0,0-1 0,0 1 0,0 0 0,-1-1 0,0 1 0,1 0 0,-1-1 0,2 1 0,1 0 0,2-1 0,-1 1 0,0-1 0,0 0 0,0 1 0,0-1 0,0 1 0,2-1 0,2 2 0,1-1 0,0 1 0,0-1 0,0 1 0,1 0 0,2 0 0,0 0 0,-1-1 0,1-1 0,-1 1 0,-1 0 0,0 1 0,-3-1 0,-1 0 0,-4 0 0,-2-1 0,-3 1 0,2 0 0,0 0 0,3 0 0,3 0 0,4 0 0,2 0 0,1 1 0,-1-1 0,-3 1 0,-2-1 0,-1 1 0,0-1 0,0 0 0,1 1 0,1 0 0,0-1 0,0 1 0,-2-1 0,-1 0 0,-1 0 0,-1 1 0,0-1 0,0 0 0,1-1 0,0 1 0,1 0 0,-2 1 0,0-1 0,-1 1 0,1 0 0,0 0 0,2-1 0,2 0 0,0 0 0,0 0 0,1 0 0,0 0 0,1 0 0,2 0 0,0-1 0,1 1 0,1-1 0,-1 1 0,-1 0 0,0 0 0,0 0 0,1 1 0,1-1 0,1 0 0,0 0 0,-1 1 0,-1-1 0,-2 1 0,1 0 0,-1-1 0,1 1 0,0 0 0,-3 0 0,-1-1 0,-2 1 0,-3-1 0,0-1 0,0 1 0,0 0 0,-1 0 0,0 0 0,0 0 0,1 0 0,3-1 0,2 1 0,1 1 0,1-1 0,1 0 0,1 0 0,1 0 0,0 0 0,-1 0 0,0 1 0,-1-1 0,1 0 0,1 0 0,1 1 0,0-1 0,0 0 0,-2 0 0,-1 0 0,-1-1 0,0 1 0,-1-1 0,0 1 0,1-1 0,0 0 0,3 0 0,1 0 0,0 1 0,0 0 0,-1 0 0,-1 0 0,-1 0 0,0-1 0,-1 1 0,-1-1 0,0 1 0,-1-1 0,0 1 0,-3-1 0,0 0 0,-1 1 0,0-1 0,0 0 0,0 0 0,0 0 0,1 0 0,-1 1 0,1-1 0,-1 0 0,0 1 0,2-1 0,1 0 0,3 1 0,0-1 0,1 0 0,0 0 0,0 1 0,0 0 0,-3 0 0,-3 0 0,-1 0 0,-2 0 0,1 0 0,1 0 0,-1 0 0,2 1 0,0 0 0,1-1 0,1 1 0,0-1 0,-1 1 0,-3-1 0,-2 0 0,0 0 0,-2 0 0,2 0 0,-2 0 0,2 0 0,-1 0 0,0 0 0,1-2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0EBA5-2C93-374A-B350-F08A37A6CE7F}" type="datetimeFigureOut">
              <a:rPr lang="el-GR" smtClean="0"/>
              <a:t>22/1/23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C314E-CF90-D74F-A8A2-18D376CDCD8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878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0.jpeg"/><Relationship Id="rId7" Type="http://schemas.openxmlformats.org/officeDocument/2006/relationships/image" Target="../media/image21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5" Type="http://schemas.openxmlformats.org/officeDocument/2006/relationships/image" Target="../media/image20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482ECED-E3A7-3C3B-E65D-7008C00A2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213" y="1076748"/>
            <a:ext cx="6640893" cy="2425047"/>
          </a:xfrm>
        </p:spPr>
        <p:txBody>
          <a:bodyPr>
            <a:normAutofit/>
          </a:bodyPr>
          <a:lstStyle/>
          <a:p>
            <a:pPr algn="l"/>
            <a:r>
              <a:rPr kumimoji="0" lang="el-GR" sz="3400" b="1" i="1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AL BAYAN PLAIN" pitchFamily="2" charset="-78"/>
              </a:rPr>
              <a:t>       </a:t>
            </a:r>
            <a:r>
              <a:rPr kumimoji="0" lang="el-GR" sz="34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AL BAYAN PLAIN" pitchFamily="2" charset="-78"/>
              </a:rPr>
              <a:t>ΠΑΡΟΥΣΙΑΣΗ ΜΕΛΕΤΗΣ</a:t>
            </a:r>
            <a:br>
              <a:rPr kumimoji="0" lang="el-GR" sz="3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br>
              <a:rPr kumimoji="0" lang="el-GR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el-GR" sz="3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ΘΕΜΑ</a:t>
            </a:r>
            <a:r>
              <a:rPr kumimoji="0" lang="en-GB" sz="3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:</a:t>
            </a:r>
            <a:r>
              <a:rPr kumimoji="0" lang="en-GB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H</a:t>
            </a:r>
            <a:r>
              <a:rPr kumimoji="0" lang="el-GR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el-GR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αύξηση της οστικής πυκνότητας με την χρήση συνδυασμού βοτάνων υπό τη μορφή μητρικού βάμματος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3012D68-0886-E91B-D7CB-512D5A30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83" y="4568728"/>
            <a:ext cx="4789277" cy="1982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0FAAF6-5764-E41B-3897-432CA3851D82}"/>
              </a:ext>
            </a:extLst>
          </p:cNvPr>
          <p:cNvSpPr txBox="1"/>
          <p:nvPr/>
        </p:nvSpPr>
        <p:spPr>
          <a:xfrm>
            <a:off x="10281104" y="1929538"/>
            <a:ext cx="4107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ΚΑΛΩΣ </a:t>
            </a:r>
          </a:p>
          <a:p>
            <a:r>
              <a:rPr lang="el-GR" dirty="0"/>
              <a:t> ΗΛΘΑΤΕ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96308-D326-85DD-674B-ED409E5C7260}"/>
              </a:ext>
            </a:extLst>
          </p:cNvPr>
          <p:cNvSpPr txBox="1"/>
          <p:nvPr/>
        </p:nvSpPr>
        <p:spPr>
          <a:xfrm>
            <a:off x="9412188" y="6366823"/>
            <a:ext cx="255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l-GR" dirty="0"/>
              <a:t>.</a:t>
            </a:r>
            <a:r>
              <a:rPr lang="en-GB" dirty="0"/>
              <a:t> </a:t>
            </a:r>
            <a:r>
              <a:rPr lang="en-GB" dirty="0" err="1"/>
              <a:t>sotiriamousiou.com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23107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A1549B-7E9A-7856-EF4E-12001E2C8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l-GR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ΓΛΥΚΌΡΡΙΖΑ (</a:t>
            </a:r>
            <a:r>
              <a:rPr lang="en-GB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glycyrrhiza glabra</a:t>
            </a:r>
            <a:r>
              <a:rPr lang="el-GR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br>
              <a:rPr lang="el-GR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τάξης </a:t>
            </a:r>
            <a:r>
              <a:rPr lang="en-GB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Leguminosae</a:t>
            </a:r>
            <a:endParaRPr lang="el-GR" sz="3600" i="1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B971AC6B-035A-3944-0D4A-C1B68F243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814" y="2307635"/>
            <a:ext cx="5035344" cy="3925189"/>
          </a:xfrm>
        </p:spPr>
      </p:pic>
    </p:spTree>
    <p:extLst>
      <p:ext uri="{BB962C8B-B14F-4D97-AF65-F5344CB8AC3E}">
        <p14:creationId xmlns:p14="http://schemas.microsoft.com/office/powerpoint/2010/main" val="286874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C5402A8-1330-8ABB-83F1-22039A58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l-GR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ΑΛΜΥΡΊΚΙ (</a:t>
            </a:r>
            <a:r>
              <a:rPr lang="en-GB" sz="4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tamarix</a:t>
            </a:r>
            <a:r>
              <a:rPr lang="el-GR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br>
              <a:rPr lang="el-G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οικογένειας </a:t>
            </a:r>
            <a:r>
              <a:rPr lang="en-GB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Tamaricaceae</a:t>
            </a:r>
            <a:br>
              <a:rPr lang="el-GR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l-GR" sz="3600" i="1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B78E56E-F6E5-E6B3-AD3A-59D656741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705" y="2549831"/>
            <a:ext cx="5388718" cy="3254203"/>
          </a:xfrm>
        </p:spPr>
      </p:pic>
    </p:spTree>
    <p:extLst>
      <p:ext uri="{BB962C8B-B14F-4D97-AF65-F5344CB8AC3E}">
        <p14:creationId xmlns:p14="http://schemas.microsoft.com/office/powerpoint/2010/main" val="31680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62B47A-D92E-BFBB-8836-10DC74CC3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25" y="361732"/>
            <a:ext cx="6739003" cy="1523553"/>
          </a:xfrm>
        </p:spPr>
        <p:txBody>
          <a:bodyPr>
            <a:normAutofit fontScale="90000"/>
          </a:bodyPr>
          <a:lstStyle/>
          <a:p>
            <a:pPr algn="l"/>
            <a:r>
              <a:rPr lang="el-GR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ΣΕΚΟ΄Ι’ΑΔΕΝΔΡΟ </a:t>
            </a:r>
            <a:br>
              <a:rPr lang="el-GR" sz="4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sequoiadendron </a:t>
            </a:r>
            <a:r>
              <a:rPr lang="en-GB" sz="3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giganteum</a:t>
            </a:r>
            <a:r>
              <a:rPr lang="el-GR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br>
              <a:rPr lang="el-G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οικογένειας </a:t>
            </a:r>
            <a:r>
              <a:rPr lang="en-GB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Taxodiaceae</a:t>
            </a:r>
            <a:br>
              <a:rPr lang="el-G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l-GR" i="1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CB1E8DF-E003-21D3-8C4B-1B00171E4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824" y="2129426"/>
            <a:ext cx="5118399" cy="4217940"/>
          </a:xfrm>
        </p:spPr>
      </p:pic>
    </p:spTree>
    <p:extLst>
      <p:ext uri="{BB962C8B-B14F-4D97-AF65-F5344CB8AC3E}">
        <p14:creationId xmlns:p14="http://schemas.microsoft.com/office/powerpoint/2010/main" val="339841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9F75C1-F7C3-CA14-083D-48972A19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l-GR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ΣΥΜΦΥΤΟ (</a:t>
            </a:r>
            <a:r>
              <a:rPr lang="en-GB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Symphytum officinale</a:t>
            </a:r>
            <a:r>
              <a:rPr lang="el-GR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br>
              <a:rPr lang="el-GR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οικογένειας </a:t>
            </a:r>
            <a:r>
              <a:rPr lang="en-GB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Boraginaceae</a:t>
            </a:r>
            <a:br>
              <a:rPr lang="el-GR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l-GR" sz="4000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B09283B5-783B-0B60-7F4A-61E5FB84C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943" y="2504019"/>
            <a:ext cx="5898177" cy="3867906"/>
          </a:xfrm>
        </p:spPr>
      </p:pic>
    </p:spTree>
    <p:extLst>
      <p:ext uri="{BB962C8B-B14F-4D97-AF65-F5344CB8AC3E}">
        <p14:creationId xmlns:p14="http://schemas.microsoft.com/office/powerpoint/2010/main" val="312833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F6C14601-7E44-7049-3E22-ADC889ED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729" y="351429"/>
            <a:ext cx="8160304" cy="937249"/>
          </a:xfrm>
        </p:spPr>
        <p:txBody>
          <a:bodyPr>
            <a:normAutofit/>
          </a:bodyPr>
          <a:lstStyle/>
          <a:p>
            <a:r>
              <a:rPr lang="en-GB" sz="2400" i="1" dirty="0">
                <a:latin typeface="Calibri" panose="020F0502020204030204" pitchFamily="34" charset="0"/>
                <a:cs typeface="Calibri" panose="020F0502020204030204" pitchFamily="34" charset="0"/>
              </a:rPr>
              <a:t>’’</a:t>
            </a:r>
            <a:r>
              <a:rPr lang="el-GR" sz="2400" i="1" dirty="0">
                <a:latin typeface="Calibri" panose="020F0502020204030204" pitchFamily="34" charset="0"/>
                <a:cs typeface="Calibri" panose="020F0502020204030204" pitchFamily="34" charset="0"/>
              </a:rPr>
              <a:t>ΙΣΟΡΡΟΠΙΑ ΒΟΤΑΝΩΝ ΜΕ ΒΑΣΗ ΤΗΝ ΘΕΩΡΙΑ ΤΩΝ 5 ΣΤΟΙΧΕΙΩΝ ΤΗΣ ΠΑΡΑΔΟΣΙΑΚΗΣ ΚΙΝΕΖΙΚΗΣ ΙΑΤΡΙΚΗΣ</a:t>
            </a:r>
            <a:r>
              <a:rPr lang="en-GB" sz="2400" i="1" dirty="0">
                <a:latin typeface="Calibri" panose="020F0502020204030204" pitchFamily="34" charset="0"/>
                <a:cs typeface="Calibri" panose="020F0502020204030204" pitchFamily="34" charset="0"/>
              </a:rPr>
              <a:t>’’</a:t>
            </a:r>
            <a:r>
              <a:rPr lang="el-GR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07212F6B-FA0D-8830-C5F0-7C093C65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81" y="2629603"/>
            <a:ext cx="4629734" cy="3146634"/>
          </a:xfrm>
          <a:prstGeom prst="rect">
            <a:avLst/>
          </a:prstGeom>
        </p:spPr>
      </p:pic>
      <p:graphicFrame>
        <p:nvGraphicFramePr>
          <p:cNvPr id="24" name="Πίνακας 24">
            <a:extLst>
              <a:ext uri="{FF2B5EF4-FFF2-40B4-BE49-F238E27FC236}">
                <a16:creationId xmlns:a16="http://schemas.microsoft.com/office/drawing/2014/main" id="{6EF70939-BA66-1A60-BD81-8877C82B6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134171"/>
              </p:ext>
            </p:extLst>
          </p:nvPr>
        </p:nvGraphicFramePr>
        <p:xfrm>
          <a:off x="1597092" y="2250591"/>
          <a:ext cx="4428690" cy="3904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00">
                  <a:extLst>
                    <a:ext uri="{9D8B030D-6E8A-4147-A177-3AD203B41FA5}">
                      <a16:colId xmlns:a16="http://schemas.microsoft.com/office/drawing/2014/main" val="3779540760"/>
                    </a:ext>
                  </a:extLst>
                </a:gridCol>
                <a:gridCol w="1543245">
                  <a:extLst>
                    <a:ext uri="{9D8B030D-6E8A-4147-A177-3AD203B41FA5}">
                      <a16:colId xmlns:a16="http://schemas.microsoft.com/office/drawing/2014/main" val="1648827912"/>
                    </a:ext>
                  </a:extLst>
                </a:gridCol>
                <a:gridCol w="1543245">
                  <a:extLst>
                    <a:ext uri="{9D8B030D-6E8A-4147-A177-3AD203B41FA5}">
                      <a16:colId xmlns:a16="http://schemas.microsoft.com/office/drawing/2014/main" val="450031306"/>
                    </a:ext>
                  </a:extLst>
                </a:gridCol>
              </a:tblGrid>
              <a:tr h="678360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ΣΤΟΙΧΕΙΑ</a:t>
                      </a:r>
                    </a:p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ΓΕΥΣΕΙΣ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ΒΟΤΑΝΑ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83915"/>
                  </a:ext>
                </a:extLst>
              </a:tr>
              <a:tr h="684866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ΞΥΛΟ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ΞΙΝΟ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ΣΕΚΟΓΙΑ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38631"/>
                  </a:ext>
                </a:extLst>
              </a:tr>
              <a:tr h="542344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ΦΩΤΙΑ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ΠΙΚΡΟ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ΕΥΦΡΑΣΙΑ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341592"/>
                  </a:ext>
                </a:extLst>
              </a:tr>
              <a:tr h="684866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ΓΗ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ΓΛΥΚΟ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ΓΛΥΚΟΡΙΖΑ &amp; ΣΥΜΦΗΤΟ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43859"/>
                  </a:ext>
                </a:extLst>
              </a:tr>
              <a:tr h="542344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ΜΕΤΑΛΛΟ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ΠΙΚΑΝΤΙΚΟ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ΕΠΙΜΥΔΙΟ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068023"/>
                  </a:ext>
                </a:extLst>
              </a:tr>
              <a:tr h="542344"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ΝΕΡΟ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ΑΛΜΥΡΟ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ΑΛΜΥΡΙΚΗ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648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91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303EB3C-B741-F4F0-D6B7-7DA654EC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183121" cy="819266"/>
          </a:xfrm>
        </p:spPr>
        <p:txBody>
          <a:bodyPr>
            <a:normAutofit/>
          </a:bodyPr>
          <a:lstStyle/>
          <a:p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113FA097-DA37-9DE2-E9DC-1688E3BC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211" y="808056"/>
            <a:ext cx="8119005" cy="54126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62FED-B0BA-03B6-346A-D34C975A80FA}"/>
              </a:ext>
            </a:extLst>
          </p:cNvPr>
          <p:cNvSpPr txBox="1"/>
          <p:nvPr/>
        </p:nvSpPr>
        <p:spPr>
          <a:xfrm>
            <a:off x="11593901" y="1627322"/>
            <a:ext cx="2242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ΒΟΤΑΝΟΘΕΡΑΠΕΙΑ</a:t>
            </a:r>
          </a:p>
        </p:txBody>
      </p:sp>
    </p:spTree>
    <p:extLst>
      <p:ext uri="{BB962C8B-B14F-4D97-AF65-F5344CB8AC3E}">
        <p14:creationId xmlns:p14="http://schemas.microsoft.com/office/powerpoint/2010/main" val="91416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D1AAE3C-A8C6-DF05-8DE3-3A652F3E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960" y="732785"/>
            <a:ext cx="7956560" cy="1078348"/>
          </a:xfrm>
        </p:spPr>
        <p:txBody>
          <a:bodyPr/>
          <a:lstStyle/>
          <a:p>
            <a:pPr algn="ctr"/>
            <a:r>
              <a:rPr lang="el-GR" u="sng" dirty="0"/>
              <a:t>ΚΛΙΝΙΚΕΣ ΕΞΕΤΑΣΕΙΣ 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8F8A116-E527-814F-40F9-FE4CA65CC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2050" y="1369941"/>
            <a:ext cx="3896467" cy="713818"/>
          </a:xfrm>
        </p:spPr>
        <p:txBody>
          <a:bodyPr/>
          <a:lstStyle/>
          <a:p>
            <a:pPr algn="ctr"/>
            <a:r>
              <a:rPr lang="el-GR" dirty="0"/>
              <a:t>ΠΡΙΝ</a:t>
            </a:r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860F31D7-06EF-7C02-9FFC-32BA59F5B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27888" y="2181741"/>
            <a:ext cx="3114878" cy="4402710"/>
          </a:xfrm>
        </p:spPr>
      </p:pic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DBE255EC-1F70-0140-EDEB-E3A5A3057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5962" y="1405257"/>
            <a:ext cx="3899798" cy="713818"/>
          </a:xfrm>
        </p:spPr>
        <p:txBody>
          <a:bodyPr/>
          <a:lstStyle/>
          <a:p>
            <a:pPr algn="ctr"/>
            <a:r>
              <a:rPr lang="el-GR" dirty="0"/>
              <a:t>ΜΕΤΑ</a:t>
            </a:r>
          </a:p>
        </p:txBody>
      </p:sp>
      <p:pic>
        <p:nvPicPr>
          <p:cNvPr id="14" name="Θέση περιεχομένου 13">
            <a:extLst>
              <a:ext uri="{FF2B5EF4-FFF2-40B4-BE49-F238E27FC236}">
                <a16:creationId xmlns:a16="http://schemas.microsoft.com/office/drawing/2014/main" id="{6B3563E0-1C2C-1EBA-9E99-6E6E7500A6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00930" y="2183502"/>
            <a:ext cx="3169861" cy="4402710"/>
          </a:xfrm>
        </p:spPr>
      </p:pic>
    </p:spTree>
    <p:extLst>
      <p:ext uri="{BB962C8B-B14F-4D97-AF65-F5344CB8AC3E}">
        <p14:creationId xmlns:p14="http://schemas.microsoft.com/office/powerpoint/2010/main" val="110281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DCF6DE8-C691-0D33-D42F-F8674FE4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241" y="526849"/>
            <a:ext cx="7956560" cy="1078348"/>
          </a:xfrm>
        </p:spPr>
        <p:txBody>
          <a:bodyPr/>
          <a:lstStyle/>
          <a:p>
            <a:pPr algn="ctr"/>
            <a:r>
              <a:rPr lang="el-GR" u="sng" dirty="0"/>
              <a:t>ΓΝΩΜΑΤΕΥΣΗ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B881D1D4-0131-FEE2-999D-3DEB76E9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9014" y="1355926"/>
            <a:ext cx="3899798" cy="713818"/>
          </a:xfrm>
        </p:spPr>
        <p:txBody>
          <a:bodyPr/>
          <a:lstStyle/>
          <a:p>
            <a:pPr algn="ctr"/>
            <a:r>
              <a:rPr lang="el-GR" dirty="0"/>
              <a:t>ΠΡΙΝ</a:t>
            </a:r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F83A7AF8-6F1A-0D54-9F4D-A04EE4D033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09874" y="2270280"/>
            <a:ext cx="3032892" cy="4286828"/>
          </a:xfrm>
        </p:spPr>
      </p:pic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3856DE83-6CD2-0C47-2B02-FE4D9FC22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8153" y="1344992"/>
            <a:ext cx="3899798" cy="713818"/>
          </a:xfrm>
        </p:spPr>
        <p:txBody>
          <a:bodyPr/>
          <a:lstStyle/>
          <a:p>
            <a:pPr algn="ctr"/>
            <a:r>
              <a:rPr lang="el-GR" dirty="0"/>
              <a:t>ΜΕΤΑ</a:t>
            </a:r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BA8642F6-BD38-BE58-83F7-FC0FA52376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18555" y="2270280"/>
            <a:ext cx="3032892" cy="428682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Γραφή 11">
                <a:extLst>
                  <a:ext uri="{FF2B5EF4-FFF2-40B4-BE49-F238E27FC236}">
                    <a16:creationId xmlns:a16="http://schemas.microsoft.com/office/drawing/2014/main" id="{57575C2F-78CB-7A3A-9867-9EE5219A57BA}"/>
                  </a:ext>
                </a:extLst>
              </p14:cNvPr>
              <p14:cNvContentPartPr/>
              <p14:nvPr/>
            </p14:nvContentPartPr>
            <p14:xfrm>
              <a:off x="4075670" y="3923760"/>
              <a:ext cx="1051920" cy="10080"/>
            </p14:xfrm>
          </p:contentPart>
        </mc:Choice>
        <mc:Fallback xmlns="">
          <p:pic>
            <p:nvPicPr>
              <p:cNvPr id="12" name="Γραφή 11">
                <a:extLst>
                  <a:ext uri="{FF2B5EF4-FFF2-40B4-BE49-F238E27FC236}">
                    <a16:creationId xmlns:a16="http://schemas.microsoft.com/office/drawing/2014/main" id="{57575C2F-78CB-7A3A-9867-9EE5219A5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7670" y="3887760"/>
                <a:ext cx="10875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Γραφή 12">
                <a:extLst>
                  <a:ext uri="{FF2B5EF4-FFF2-40B4-BE49-F238E27FC236}">
                    <a16:creationId xmlns:a16="http://schemas.microsoft.com/office/drawing/2014/main" id="{5E8C412E-D1BF-FD64-27C3-8E287E87AFA9}"/>
                  </a:ext>
                </a:extLst>
              </p14:cNvPr>
              <p14:cNvContentPartPr/>
              <p14:nvPr/>
            </p14:nvContentPartPr>
            <p14:xfrm>
              <a:off x="2867510" y="4006920"/>
              <a:ext cx="1027440" cy="13680"/>
            </p14:xfrm>
          </p:contentPart>
        </mc:Choice>
        <mc:Fallback xmlns="">
          <p:pic>
            <p:nvPicPr>
              <p:cNvPr id="13" name="Γραφή 12">
                <a:extLst>
                  <a:ext uri="{FF2B5EF4-FFF2-40B4-BE49-F238E27FC236}">
                    <a16:creationId xmlns:a16="http://schemas.microsoft.com/office/drawing/2014/main" id="{5E8C412E-D1BF-FD64-27C3-8E287E87AF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49870" y="3971280"/>
                <a:ext cx="10630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Γραφή 13">
                <a:extLst>
                  <a:ext uri="{FF2B5EF4-FFF2-40B4-BE49-F238E27FC236}">
                    <a16:creationId xmlns:a16="http://schemas.microsoft.com/office/drawing/2014/main" id="{38D7A439-5BAC-D712-8898-B47D1B2BE689}"/>
                  </a:ext>
                </a:extLst>
              </p14:cNvPr>
              <p14:cNvContentPartPr/>
              <p14:nvPr/>
            </p14:nvContentPartPr>
            <p14:xfrm>
              <a:off x="8602755" y="3865810"/>
              <a:ext cx="1083600" cy="18360"/>
            </p14:xfrm>
          </p:contentPart>
        </mc:Choice>
        <mc:Fallback xmlns="">
          <p:pic>
            <p:nvPicPr>
              <p:cNvPr id="14" name="Γραφή 13">
                <a:extLst>
                  <a:ext uri="{FF2B5EF4-FFF2-40B4-BE49-F238E27FC236}">
                    <a16:creationId xmlns:a16="http://schemas.microsoft.com/office/drawing/2014/main" id="{38D7A439-5BAC-D712-8898-B47D1B2BE6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84755" y="3830170"/>
                <a:ext cx="11192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Γραφή 14">
                <a:extLst>
                  <a:ext uri="{FF2B5EF4-FFF2-40B4-BE49-F238E27FC236}">
                    <a16:creationId xmlns:a16="http://schemas.microsoft.com/office/drawing/2014/main" id="{30705832-EB8A-3232-ADD3-AA54D6030FD5}"/>
                  </a:ext>
                </a:extLst>
              </p14:cNvPr>
              <p14:cNvContentPartPr/>
              <p14:nvPr/>
            </p14:nvContentPartPr>
            <p14:xfrm>
              <a:off x="7397835" y="3933195"/>
              <a:ext cx="1034280" cy="11520"/>
            </p14:xfrm>
          </p:contentPart>
        </mc:Choice>
        <mc:Fallback xmlns="">
          <p:pic>
            <p:nvPicPr>
              <p:cNvPr id="15" name="Γραφή 14">
                <a:extLst>
                  <a:ext uri="{FF2B5EF4-FFF2-40B4-BE49-F238E27FC236}">
                    <a16:creationId xmlns:a16="http://schemas.microsoft.com/office/drawing/2014/main" id="{30705832-EB8A-3232-ADD3-AA54D6030F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80195" y="3897555"/>
                <a:ext cx="106992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325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4EFEF00-F8D0-77DC-4759-607ACE96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361" y="5294815"/>
            <a:ext cx="8639961" cy="1563185"/>
          </a:xfrm>
        </p:spPr>
        <p:txBody>
          <a:bodyPr>
            <a:noAutofit/>
          </a:bodyPr>
          <a:lstStyle/>
          <a:p>
            <a:pPr algn="ctr"/>
            <a:r>
              <a:rPr lang="el-GR" sz="3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«Τίποτε δεν είναι δηλητήριο τα πάντα είναι δηλητήριο. Η δόση κάνει το δηλητήριο»         -</a:t>
            </a:r>
            <a:r>
              <a:rPr lang="el-GR" sz="36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Παράκελσος</a:t>
            </a:r>
            <a:r>
              <a:rPr lang="el-GR" sz="3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br>
              <a:rPr lang="el-GR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l-GR" sz="3600" i="1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3CFC4641-3AAA-7793-1F43-0A8828481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6536" y="131736"/>
            <a:ext cx="4091552" cy="4855981"/>
          </a:xfrm>
        </p:spPr>
      </p:pic>
    </p:spTree>
    <p:extLst>
      <p:ext uri="{BB962C8B-B14F-4D97-AF65-F5344CB8AC3E}">
        <p14:creationId xmlns:p14="http://schemas.microsoft.com/office/powerpoint/2010/main" val="168188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EBB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EBB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FE67096-C12F-F894-964C-A9CCF8B3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570" y="749953"/>
            <a:ext cx="8508569" cy="6108047"/>
          </a:xfrm>
        </p:spPr>
        <p:txBody>
          <a:bodyPr>
            <a:normAutofit fontScale="90000"/>
          </a:bodyPr>
          <a:lstStyle/>
          <a:p>
            <a:pPr marL="342900" lvl="0" indent="-342900" algn="ctr"/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ΑΝΑΤΟΜΙΚΉ ΤΟΥ ΑΝΘΡΩΠΟΥ, ΑΛΕΞΑΝΔΡΟΥ Π. ΣΑΒΒΑ. ΕΚΔΟΤΙΚΟΣ ΟΙΚΟΣ ΔΗΜ. Ι. ΚΥΡΙΑΚΙΔΗ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Α’ ΠΡΟΠΑΙΔΕΥΤΙΚΗ ΠΑΘΟΛΟΓΙΚΗ ΚΛΙΝΙΚΗ \ ΕΘΝΙΚΌ ΚΑΙ ΚΑΠΟΔΙΣΤΡΙΑΚΟ ΠΑΝΕΠΙΣΤΉΜΙΟ ΑΘΗΝΩΝ (ΠΑΡΟΥΣΙΑΣΗ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ΣΤΟ ΔΙΑΔΥΚΤΙΟ)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ΛΑΪΚΌ ΓΕΝΙΚΟ ΝΟΣΟΚΟΜΕΙΟ ΑΘΗΝΩΝ \ ΒΙΤΑΜΙΝΗ D ΚΑΙ ΟΣΤΑ 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ΜΑΡΙΑ Π. ΓΙΑΒΡΟΠΟΥΛΟΥ ΕΝΔΟΚΡΙΝΟΛΟΓΟΣ – ΕΠΙΜΕΛΗΤΡΙΑ Α’ ΕΣΥ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ΌΛΓΑ Α. ΔΕΔΕ \ ΒΙΟΧΗΜΙΚΟΣ – ΒΙΟΤΕΧΝΟΛΟΓΟΣ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ΔΙΔΑΚΤΟΡΙΚΗ ΔΙΑΤΡΙΒΗ (ΜΕΘΟΔΟΙ ΜΕΤΑΒΟΛΙΚΗΣ ΑΝΑΛΥΣΗΣ ΓΙΑ ΤΗΝ ΕΥΡΕΣΗ ΒΙΟΔΕΙΚΤΩΝ ΑΣΚΗΣΗΣ ΚΑΙ ΓΗΡΑΝΣΗΣ ΣΕ ΘΗΛΑΣΤΙΚΑ)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ΑΘΗΝΑ ΧΑΤΖΗ ΚΑΙ ΘΕΟΔΩΡΟΣ ΘΕΟΧΑΡΗΣ 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ΠΤΥΧΙΑΚΗ ΕΡΓΑΣΙΑ (ΕΠΙΜΗΔΙΟ, ΤΖΙΝΣΕΝΓΚ, ΤΖΙΝΤΖΕΡ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ΓΚΙΚΟ ΜΠΙΛΟΜΠΑ : ΧΗΜΙΚΗ ΣΎΣΤΑΣΗ ΚΑΙ ΒΙΟΛΟΓΙΚΗ ΔΡΑΣΗ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ΔΡ. ΜΠΟΥΓΟΥΛΙΑ ΜΑΡΙΑ – ΔΙΑΒΗΤΟΛΟΓΟΣ (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bougouliamaria</a:t>
            </a: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</a:t>
            </a: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ΑΛΕΞΑΝΔΡΟΣ Ι. ΤΗΛΙΚΙΔΗΣ – ΚΙΝΕΖΙΚΗ ΒΟΤΑΝΟΘΕΡΑΠΕΙΑ «ΒΌΤΑΝΑ ΚΑΙ ΣΥΝΤΑΓΕΣ» ΕΚΔΟΣΕΙΣ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ETRA PUBLISHING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ΠΛΗΡΗΣ ΟΔΗΓΟΣ ΦΑΡΜΑΚΕΥΤΙΚΩΝ ΒΟΤΑΝΩΝ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PENELOPE ODY</a:t>
            </a: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\ ΕΚΔΟΣΕΙΣ ΠΑΛΛΕΛΗΣ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ΟΔΗΓΟΣ ΒΟΤΑΝΟΘΕΡΑΠΕΙΑΣ –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DAVID HOFFMAN</a:t>
            </a: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\ ΕΚΔΟΣΕΙΣ ΔΙΟΠΤΡΑ 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ΠΑΝΕΠΙΣΤΗΜΙΟ ΙΩΑΝΝΙΝΩΝ\ ΣΧΟΛΗ ΕΠΙΣΤΗΜΩΝ ΥΓΕΙΑΣ \ ΤΜΗΜΑ ΙΑΤΡΙΚΗΣ (ΕΡΓΑΣΤΗΡΙΟ ΦΑΡΜΑΚΟΛΟΓΙΑΣ) ΠΛΗΡΟΦΟΡΙΕΣ ΑΠΟ ΤΟ ΔΙΑΔΙΚΤΥΟ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Herbal-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organic.com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Healthcode.gr</a:t>
            </a:r>
            <a:br>
              <a:rPr lang="el-G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Monobio.gr</a:t>
            </a:r>
            <a:b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l-G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l-GR" sz="1400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9317B13-B6A1-B64E-7C6F-DD6DCD769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1199" y="232146"/>
            <a:ext cx="7791931" cy="878468"/>
          </a:xfrm>
        </p:spPr>
        <p:txBody>
          <a:bodyPr/>
          <a:lstStyle/>
          <a:p>
            <a:pPr algn="ctr"/>
            <a:r>
              <a:rPr lang="el-GR" sz="2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ΒΙΒΛΙΟΓΡΑΦΙΑ – ΠΗΓΕΣ </a:t>
            </a:r>
            <a:endParaRPr lang="el-GR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1698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E16A373-80E9-EBA1-A8C9-7771E7E94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38412"/>
            <a:ext cx="7958331" cy="1446874"/>
          </a:xfrm>
        </p:spPr>
        <p:txBody>
          <a:bodyPr/>
          <a:lstStyle/>
          <a:p>
            <a:pPr algn="l"/>
            <a:r>
              <a:rPr lang="en-GB" b="1" i="1" dirty="0"/>
              <a:t>                    </a:t>
            </a:r>
            <a:r>
              <a:rPr lang="en-GB" b="1" i="1" u="sng" dirty="0"/>
              <a:t>BOTANA</a:t>
            </a:r>
            <a:endParaRPr lang="el-GR" b="1" i="1" u="sng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DB92BDD-D5FC-269D-B0D5-4EDBF9FD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4060" y="1227551"/>
            <a:ext cx="8616079" cy="5630449"/>
          </a:xfrm>
        </p:spPr>
        <p:txBody>
          <a:bodyPr>
            <a:normAutofit fontScale="32500" lnSpcReduction="20000"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ΕΠΙΜΗΔΙΟ (</a:t>
            </a:r>
            <a:r>
              <a:rPr lang="en-GB" sz="7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epimedium</a:t>
            </a: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- </a:t>
            </a:r>
            <a:r>
              <a:rPr lang="el-GR" sz="7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οικογένειας</a:t>
            </a: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7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Berberidaceae</a:t>
            </a:r>
            <a:endParaRPr lang="el-GR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ΕΥΦΡΑΣΙΑ ((</a:t>
            </a:r>
            <a:r>
              <a:rPr lang="en-GB" sz="7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euphrasia</a:t>
            </a:r>
            <a:r>
              <a:rPr lang="en-GB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officinalis</a:t>
            </a: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-</a:t>
            </a:r>
            <a:r>
              <a:rPr lang="el-GR" sz="7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Φυτό της οικογένειας </a:t>
            </a:r>
            <a:r>
              <a:rPr lang="en-GB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Scrophulariaceae</a:t>
            </a:r>
            <a:endParaRPr lang="el-GR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ΓΛΥΚΌΡΡΙΖΑ (</a:t>
            </a:r>
            <a:r>
              <a:rPr lang="en-GB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glycyrrhiza glabra</a:t>
            </a: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-</a:t>
            </a:r>
            <a:r>
              <a:rPr lang="el-GR" sz="7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Φυτό της τάξης </a:t>
            </a:r>
            <a:r>
              <a:rPr lang="en-GB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Leguminosae</a:t>
            </a:r>
            <a:endParaRPr lang="el-GR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ΑΛΜΥΡΊΚΙ (</a:t>
            </a:r>
            <a:r>
              <a:rPr lang="en-GB" sz="7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tamarix</a:t>
            </a: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- </a:t>
            </a:r>
            <a:r>
              <a:rPr lang="el-GR" sz="7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οικογένειας </a:t>
            </a:r>
            <a:r>
              <a:rPr lang="en-GB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Tamaricaceae</a:t>
            </a:r>
            <a:endParaRPr lang="el-GR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ΣΕΚΟ΄Ι’ΑΔΕΝΔΡΟ (</a:t>
            </a:r>
            <a:r>
              <a:rPr lang="en-GB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sequoiadendron </a:t>
            </a:r>
            <a:r>
              <a:rPr lang="en-GB" sz="7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giganteum</a:t>
            </a: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el-GR" sz="7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οικογένειας</a:t>
            </a: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Taxodiaceae</a:t>
            </a: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ΣΥΜΦΥΤΟ (</a:t>
            </a:r>
            <a:r>
              <a:rPr lang="en-GB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Symphytum officinale</a:t>
            </a:r>
            <a:r>
              <a:rPr lang="el-GR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- </a:t>
            </a:r>
            <a:r>
              <a:rPr lang="el-GR" sz="7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οικογένειας </a:t>
            </a:r>
            <a:r>
              <a:rPr lang="en-GB" sz="7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Boraginaceae</a:t>
            </a:r>
            <a:endParaRPr lang="el-GR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908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482ECED-E3A7-3C3B-E65D-7008C00A2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151" y="1821036"/>
            <a:ext cx="6166576" cy="723147"/>
          </a:xfrm>
        </p:spPr>
        <p:txBody>
          <a:bodyPr>
            <a:normAutofit fontScale="90000"/>
          </a:bodyPr>
          <a:lstStyle/>
          <a:p>
            <a:pPr algn="l"/>
            <a:r>
              <a:rPr kumimoji="0" lang="el-GR" sz="3400" b="1" i="1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AL BAYAN PLAIN" pitchFamily="2" charset="-78"/>
              </a:rPr>
              <a:t>       </a:t>
            </a:r>
            <a:r>
              <a:rPr lang="el-GR" sz="4000" b="1" i="1" dirty="0">
                <a:solidFill>
                  <a:prstClr val="white"/>
                </a:solidFill>
                <a:latin typeface="Arial" panose="020B0604020202020204"/>
                <a:cs typeface="AL BAYAN PLAIN" pitchFamily="2" charset="-78"/>
              </a:rPr>
              <a:t>ΤΕΛΟΣ </a:t>
            </a:r>
            <a:r>
              <a:rPr kumimoji="0" lang="el-GR" sz="4000" b="1" i="1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AL BAYAN PLAIN" pitchFamily="2" charset="-78"/>
              </a:rPr>
              <a:t>ΠΑΡΟΥΣΙΑΣΗΣ </a:t>
            </a:r>
            <a:br>
              <a:rPr kumimoji="0" lang="el-GR" sz="3400" b="0" i="1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br>
              <a:rPr kumimoji="0" lang="el-GR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3012D68-0886-E91B-D7CB-512D5A30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77" y="3884146"/>
            <a:ext cx="5890570" cy="2438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BA6CE-9931-6210-CECC-CCFB80AE6257}"/>
              </a:ext>
            </a:extLst>
          </p:cNvPr>
          <p:cNvSpPr txBox="1"/>
          <p:nvPr/>
        </p:nvSpPr>
        <p:spPr>
          <a:xfrm>
            <a:off x="10336295" y="1410175"/>
            <a:ext cx="3381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ΣΑΣ</a:t>
            </a:r>
          </a:p>
          <a:p>
            <a:r>
              <a:rPr lang="el-GR" dirty="0"/>
              <a:t> ΕΥΧΑΡΙΣΤΩ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9762E-4EF9-1020-3324-3B7E79AD425B}"/>
              </a:ext>
            </a:extLst>
          </p:cNvPr>
          <p:cNvSpPr txBox="1"/>
          <p:nvPr/>
        </p:nvSpPr>
        <p:spPr>
          <a:xfrm>
            <a:off x="9415729" y="6367225"/>
            <a:ext cx="251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</a:t>
            </a:r>
            <a:r>
              <a:rPr lang="el-GR" dirty="0"/>
              <a:t>.</a:t>
            </a:r>
            <a:r>
              <a:rPr lang="en-GB" dirty="0"/>
              <a:t> </a:t>
            </a:r>
            <a:r>
              <a:rPr lang="en-GB" dirty="0" err="1"/>
              <a:t>sotiriamousiou.com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7803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317FB74-106F-0DF3-2A64-861444F3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787" y="270694"/>
            <a:ext cx="7958331" cy="2530258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l-GR" sz="40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l-GR" sz="4000" i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Ο</a:t>
            </a:r>
            <a:r>
              <a:rPr lang="el-GR" sz="4000" i="1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στεοπενία</a:t>
            </a:r>
            <a:r>
              <a:rPr lang="el-GR" sz="4000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και Οστεοπόρωση</a:t>
            </a:r>
            <a:br>
              <a:rPr lang="el-GR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l-GR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2800" i="1" dirty="0"/>
              <a:t>‘’ </a:t>
            </a:r>
            <a:r>
              <a:rPr lang="el-GR" sz="2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Το</a:t>
            </a:r>
            <a:r>
              <a:rPr lang="el-GR" sz="40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1/3 των γυναικών &amp; 1/5 των ανδρών </a:t>
            </a:r>
            <a:r>
              <a:rPr lang="el-GR" sz="2800" i="1" dirty="0">
                <a:ea typeface="Calibri" panose="020F0502020204030204" pitchFamily="34" charset="0"/>
                <a:cs typeface="Times New Roman" panose="02020603050405020304" pitchFamily="18" charset="0"/>
              </a:rPr>
              <a:t>άνω</a:t>
            </a:r>
            <a:r>
              <a:rPr lang="el-GR" sz="2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των 50 ετών θα υποστούν στην υπόλοιπη ζωή τους ένα τουλάχιστον οστεοπορωτικό κάταγμα’’</a:t>
            </a:r>
            <a:endParaRPr lang="el-GR" sz="2800" i="1" dirty="0"/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D581800A-ECE7-86AD-84C4-BE86FC668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2878" y="3035565"/>
            <a:ext cx="5804962" cy="3551741"/>
          </a:xfrm>
        </p:spPr>
      </p:pic>
    </p:spTree>
    <p:extLst>
      <p:ext uri="{BB962C8B-B14F-4D97-AF65-F5344CB8AC3E}">
        <p14:creationId xmlns:p14="http://schemas.microsoft.com/office/powerpoint/2010/main" val="218326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441F967-E430-4494-9D24-1E2A6A13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61" y="215660"/>
            <a:ext cx="7489853" cy="724619"/>
          </a:xfrm>
        </p:spPr>
        <p:txBody>
          <a:bodyPr/>
          <a:lstStyle/>
          <a:p>
            <a:endParaRPr lang="el-GR" dirty="0"/>
          </a:p>
        </p:txBody>
      </p:sp>
      <p:pic>
        <p:nvPicPr>
          <p:cNvPr id="12" name="Θέση περιεχομένου 11">
            <a:extLst>
              <a:ext uri="{FF2B5EF4-FFF2-40B4-BE49-F238E27FC236}">
                <a16:creationId xmlns:a16="http://schemas.microsoft.com/office/drawing/2014/main" id="{CFDEE350-B64F-A9BE-0773-4DBDE64CEE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9043" y="1128492"/>
            <a:ext cx="4456806" cy="4601016"/>
          </a:xfrm>
        </p:spPr>
      </p:pic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0D08255A-8CD0-28FF-8B4D-AB450DE4BB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8514" y="1128492"/>
            <a:ext cx="4947804" cy="4601016"/>
          </a:xfrm>
        </p:spPr>
      </p:pic>
    </p:spTree>
    <p:extLst>
      <p:ext uri="{BB962C8B-B14F-4D97-AF65-F5344CB8AC3E}">
        <p14:creationId xmlns:p14="http://schemas.microsoft.com/office/powerpoint/2010/main" val="344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FD4A735-BD37-6191-C106-58E471D3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175" y="2436660"/>
            <a:ext cx="8908114" cy="3270141"/>
          </a:xfrm>
        </p:spPr>
        <p:txBody>
          <a:bodyPr>
            <a:noAutofit/>
          </a:bodyPr>
          <a:lstStyle/>
          <a:p>
            <a:pPr algn="l"/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 : 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 αύξηση της οστικής απορρόφησης </a:t>
            </a:r>
            <a:b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 μείωση της οστικής παραγωγής </a:t>
            </a:r>
            <a:b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Γ : 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l-G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 συνδυασμό και των δύο προηγούμενων φάσεων της οστικής ανακατασκευής</a:t>
            </a:r>
            <a:r>
              <a:rPr lang="el-GR" dirty="0">
                <a:effectLst/>
              </a:rPr>
              <a:t> 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204668EE-9731-2DE0-348B-10709BF27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8721" y="249320"/>
            <a:ext cx="9108562" cy="1014485"/>
          </a:xfrm>
        </p:spPr>
        <p:txBody>
          <a:bodyPr>
            <a:noAutofit/>
          </a:bodyPr>
          <a:lstStyle/>
          <a:p>
            <a:pPr algn="l"/>
            <a:r>
              <a:rPr lang="el-GR" sz="3600" i="1" u="sng" dirty="0"/>
              <a:t>Τρόποι διαταραχής οστικού μεταβολισμού</a:t>
            </a:r>
            <a:r>
              <a:rPr lang="en-GB" sz="3600" i="1" dirty="0"/>
              <a:t> </a:t>
            </a:r>
            <a:r>
              <a:rPr lang="en-GB" sz="3600" dirty="0"/>
              <a:t>: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205781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EB57F3A-A0BC-6D92-750F-31D21B2F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2216256" y="759414"/>
            <a:ext cx="4479011" cy="960898"/>
          </a:xfrm>
        </p:spPr>
        <p:txBody>
          <a:bodyPr>
            <a:normAutofit/>
          </a:bodyPr>
          <a:lstStyle/>
          <a:p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3CFEB82-5AF3-EA04-5A95-13B3DD006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411" y="373922"/>
            <a:ext cx="9378792" cy="6110155"/>
          </a:xfrm>
        </p:spPr>
      </p:pic>
    </p:spTree>
    <p:extLst>
      <p:ext uri="{BB962C8B-B14F-4D97-AF65-F5344CB8AC3E}">
        <p14:creationId xmlns:p14="http://schemas.microsoft.com/office/powerpoint/2010/main" val="330987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E43ED77-47E2-C121-AF9D-8686FED80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499" y="2253008"/>
            <a:ext cx="8928534" cy="4468304"/>
          </a:xfrm>
        </p:spPr>
        <p:txBody>
          <a:bodyPr>
            <a:noAutofit/>
          </a:bodyPr>
          <a:lstStyle/>
          <a:p>
            <a:pPr algn="l"/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Το ασβέστιο και ο φώσφορος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Η </a:t>
            </a:r>
            <a:r>
              <a:rPr kumimoji="0" lang="el-G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παραθυροειδής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ορμόνη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Η βιταμίνη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Τα οιστρογόνα και τα ανδρογόνα</a:t>
            </a:r>
            <a:b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Η </a:t>
            </a:r>
            <a:r>
              <a:rPr kumimoji="0" lang="el-G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καλσιτονίνη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(ορμόνη που εκκρίνεται από τα κύτταρα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kumimoji="0" lang="el-G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του θυροειδούς και συμμετέχει στην ρύθμιση των επιπέδων του ασβεστίου και του φωσφόρου στο αίμα)</a:t>
            </a:r>
            <a:br>
              <a:rPr kumimoji="0" lang="el-G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D299BB0-288D-4F4E-1B97-0FEA2426B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3499" y="424206"/>
            <a:ext cx="9065001" cy="1621409"/>
          </a:xfrm>
        </p:spPr>
        <p:txBody>
          <a:bodyPr>
            <a:noAutofit/>
          </a:bodyPr>
          <a:lstStyle/>
          <a:p>
            <a:pPr algn="l"/>
            <a:r>
              <a:rPr kumimoji="0" lang="el-GR" sz="3200" b="0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Οι δραστικές ουσίες οι οποίες πρέπει να βρίσκονται σε ισορροπία είναι</a:t>
            </a:r>
            <a:r>
              <a:rPr kumimoji="0" lang="el-G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251668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CC52A8-C35F-5083-627F-D0EFB8A7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314" y="655984"/>
            <a:ext cx="7921486" cy="1229302"/>
          </a:xfrm>
        </p:spPr>
        <p:txBody>
          <a:bodyPr>
            <a:normAutofit/>
          </a:bodyPr>
          <a:lstStyle/>
          <a:p>
            <a:pPr algn="l"/>
            <a:r>
              <a:rPr lang="el-GR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ΕΠΙΜΗΔΙΟ (</a:t>
            </a:r>
            <a:r>
              <a:rPr lang="en-GB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epimedium</a:t>
            </a:r>
            <a:r>
              <a:rPr lang="el-GR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 </a:t>
            </a:r>
            <a:br>
              <a:rPr lang="el-GR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οικογένειας  </a:t>
            </a:r>
            <a:r>
              <a:rPr lang="en-GB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Berberidaceae</a:t>
            </a:r>
            <a:r>
              <a:rPr lang="el-GR" sz="4000" i="1" dirty="0">
                <a:effectLst/>
              </a:rPr>
              <a:t> </a:t>
            </a:r>
            <a:endParaRPr lang="el-GR" sz="4000" i="1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1B6988EF-EF8F-BC5A-231A-0C15BD192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0875" y="2334677"/>
            <a:ext cx="3329607" cy="4198200"/>
          </a:xfrm>
        </p:spPr>
      </p:pic>
    </p:spTree>
    <p:extLst>
      <p:ext uri="{BB962C8B-B14F-4D97-AF65-F5344CB8AC3E}">
        <p14:creationId xmlns:p14="http://schemas.microsoft.com/office/powerpoint/2010/main" val="204283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19329C8-B361-7CCC-2B93-4EF009BD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l-GR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ΕΥΦΡΑΣΙΑ (</a:t>
            </a:r>
            <a:r>
              <a:rPr lang="en-GB" sz="4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euphrasia</a:t>
            </a:r>
            <a:r>
              <a:rPr lang="en-GB" sz="4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officinalis</a:t>
            </a:r>
            <a:r>
              <a:rPr lang="el-GR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b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l-GR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Φυτό της οικογένειας </a:t>
            </a:r>
            <a:r>
              <a:rPr lang="en-GB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Scrophulariaceae</a:t>
            </a:r>
            <a:r>
              <a:rPr lang="el-GR" sz="4000" dirty="0">
                <a:effectLst/>
              </a:rPr>
              <a:t> </a:t>
            </a:r>
            <a:endParaRPr lang="el-GR" sz="4000" dirty="0"/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8B8716BF-80D8-BC4A-0872-CD7BFFC55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609" y="2260214"/>
            <a:ext cx="3544782" cy="4139887"/>
          </a:xfrm>
        </p:spPr>
      </p:pic>
    </p:spTree>
    <p:extLst>
      <p:ext uri="{BB962C8B-B14F-4D97-AF65-F5344CB8AC3E}">
        <p14:creationId xmlns:p14="http://schemas.microsoft.com/office/powerpoint/2010/main" val="351321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Μάντισον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Μάντισον</Template>
  <TotalTime>417</TotalTime>
  <Words>583</Words>
  <Application>Microsoft Macintosh PowerPoint</Application>
  <PresentationFormat>Ευρεία οθόνη</PresentationFormat>
  <Paragraphs>56</Paragraphs>
  <Slides>20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20</vt:i4>
      </vt:variant>
    </vt:vector>
  </HeadingPairs>
  <TitlesOfParts>
    <vt:vector size="27" baseType="lpstr">
      <vt:lpstr>Arial</vt:lpstr>
      <vt:lpstr>Calibri</vt:lpstr>
      <vt:lpstr>MS Shell Dlg 2</vt:lpstr>
      <vt:lpstr>Symbol</vt:lpstr>
      <vt:lpstr>Wingdings</vt:lpstr>
      <vt:lpstr>Wingdings 3</vt:lpstr>
      <vt:lpstr>Μάντισον</vt:lpstr>
      <vt:lpstr>       ΠΑΡΟΥΣΙΑΣΗ ΜΕΛΕΤΗΣ  ΘΕΜΑ: H αύξηση της οστικής πυκνότητας με την χρήση συνδυασμού βοτάνων υπό τη μορφή μητρικού βάμματος.</vt:lpstr>
      <vt:lpstr>                    BOTANA</vt:lpstr>
      <vt:lpstr>    Οστεοπενία και Οστεοπόρωση  ‘’ Το 1/3 των γυναικών &amp; 1/5 των ανδρών άνω των 50 ετών θα υποστούν στην υπόλοιπη ζωή τους ένα τουλάχιστον οστεοπορωτικό κάταγμα’’</vt:lpstr>
      <vt:lpstr>Παρουσίαση του PowerPoint</vt:lpstr>
      <vt:lpstr>Α : Mε αύξηση της οστικής απορρόφησης   B : Mε μείωση της οστικής παραγωγής   Γ : Mε συνδυασμό και των δύο προηγούμενων φάσεων της οστικής ανακατασκευής </vt:lpstr>
      <vt:lpstr>Παρουσίαση του PowerPoint</vt:lpstr>
      <vt:lpstr>- Το ασβέστιο και ο φώσφορος  - Η παραθυροειδής ορμόνη  - Η βιταμίνη D   - Τα οιστρογόνα και τα ανδρογόνα  - Η καλσιτονίνη (ορμόνη που εκκρίνεται από τα κύτταρα C του θυροειδούς και συμμετέχει στην ρύθμιση των επιπέδων του ασβεστίου και του φωσφόρου στο αίμα) </vt:lpstr>
      <vt:lpstr> ΕΠΙΜΗΔΙΟ (epimedium)     Φυτό της οικογένειας  Berberidaceae </vt:lpstr>
      <vt:lpstr>ΕΥΦΡΑΣΙΑ (euphrasia officinalis)  Φυτό της οικογένειας Scrophulariaceae </vt:lpstr>
      <vt:lpstr>ΓΛΥΚΌΡΡΙΖΑ (glycyrrhiza glabra)  Φυτό της τάξης Leguminosae</vt:lpstr>
      <vt:lpstr>ΑΛΜΥΡΊΚΙ (tamarix)  Φυτό της οικογένειας Tamaricaceae </vt:lpstr>
      <vt:lpstr>ΣΕΚΟ΄Ι’ΑΔΕΝΔΡΟ  (sequoiadendron giganteum)  Φυτό της οικογένειας Taxodiaceae </vt:lpstr>
      <vt:lpstr>ΣΥΜΦΥΤΟ (Symphytum officinale)  Φυτό της οικογένειας Boraginaceae </vt:lpstr>
      <vt:lpstr>’’ΙΣΟΡΡΟΠΙΑ ΒΟΤΑΝΩΝ ΜΕ ΒΑΣΗ ΤΗΝ ΘΕΩΡΙΑ ΤΩΝ 5 ΣΤΟΙΧΕΙΩΝ ΤΗΣ ΠΑΡΑΔΟΣΙΑΚΗΣ ΚΙΝΕΖΙΚΗΣ ΙΑΤΡΙΚΗΣ’’ </vt:lpstr>
      <vt:lpstr>Παρουσίαση του PowerPoint</vt:lpstr>
      <vt:lpstr>ΚΛΙΝΙΚΕΣ ΕΞΕΤΑΣΕΙΣ </vt:lpstr>
      <vt:lpstr>ΓΝΩΜΑΤΕΥΣΗ</vt:lpstr>
      <vt:lpstr>«Τίποτε δεν είναι δηλητήριο τα πάντα είναι δηλητήριο. Η δόση κάνει το δηλητήριο»         -Παράκελσος- </vt:lpstr>
      <vt:lpstr>ΑΝΑΤΟΜΙΚΉ ΤΟΥ ΑΝΘΡΩΠΟΥ, ΑΛΕΞΑΝΔΡΟΥ Π. ΣΑΒΒΑ. ΕΚΔΟΤΙΚΟΣ ΟΙΚΟΣ ΔΗΜ. Ι. ΚΥΡΙΑΚΙΔΗ   Α’ ΠΡΟΠΑΙΔΕΥΤΙΚΗ ΠΑΘΟΛΟΓΙΚΗ ΚΛΙΝΙΚΗ \ ΕΘΝΙΚΌ ΚΑΙ ΚΑΠΟΔΙΣΤΡΙΑΚΟ ΠΑΝΕΠΙΣΤΉΜΙΟ ΑΘΗΝΩΝ (ΠΑΡΟΥΣΙΑΣΗ PDF ΣΤΟ ΔΙΑΔΥΚΤΙΟ)   ΛΑΪΚΌ ΓΕΝΙΚΟ ΝΟΣΟΚΟΜΕΙΟ ΑΘΗΝΩΝ \ ΒΙΤΑΜΙΝΗ D ΚΑΙ ΟΣΤΑ               ΜΑΡΙΑ Π. ΓΙΑΒΡΟΠΟΥΛΟΥ ΕΝΔΟΚΡΙΝΟΛΟΓΟΣ – ΕΠΙΜΕΛΗΤΡΙΑ Α’ ΕΣΥ   ΌΛΓΑ Α. ΔΕΔΕ \ ΒΙΟΧΗΜΙΚΟΣ – ΒΙΟΤΕΧΝΟΛΟΓΟΣ ΔΙΔΑΚΤΟΡΙΚΗ ΔΙΑΤΡΙΒΗ (ΜΕΘΟΔΟΙ ΜΕΤΑΒΟΛΙΚΗΣ ΑΝΑΛΥΣΗΣ ΓΙΑ ΤΗΝ ΕΥΡΕΣΗ ΒΙΟΔΕΙΚΤΩΝ ΑΣΚΗΣΗΣ ΚΑΙ ΓΗΡΑΝΣΗΣ ΣΕ ΘΗΛΑΣΤΙΚΑ)   ΑΘΗΝΑ ΧΑΤΖΗ ΚΑΙ ΘΕΟΔΩΡΟΣ ΘΕΟΧΑΡΗΣ  ΠΤΥΧΙΑΚΗ ΕΡΓΑΣΙΑ (ΕΠΙΜΗΔΙΟ, ΤΖΙΝΣΕΝΓΚ, ΤΖΙΝΤΖΕΡ ΓΚΙΚΟ ΜΠΙΛΟΜΠΑ : ΧΗΜΙΚΗ ΣΎΣΤΑΣΗ ΚΑΙ ΒΙΟΛΟΓΙΚΗ ΔΡΑΣΗ   ΔΡ. ΜΠΟΥΓΟΥΛΙΑ ΜΑΡΙΑ – ΔΙΑΒΗΤΟΛΟΓΟΣ (bougouliamaria.gr)   ΑΛΕΞΑΝΔΡΟΣ Ι. ΤΗΛΙΚΙΔΗΣ – ΚΙΝΕΖΙΚΗ ΒΟΤΑΝΟΘΕΡΑΠΕΙΑ «ΒΌΤΑΝΑ ΚΑΙ ΣΥΝΤΑΓΕΣ» ΕΚΔΟΣΕΙΣ ETRA PUBLISHING   ΠΛΗΡΗΣ ΟΔΗΓΟΣ ΦΑΡΜΑΚΕΥΤΙΚΩΝ ΒΟΤΑΝΩΝ PENELOPE ODY \ ΕΚΔΟΣΕΙΣ ΠΑΛΛΕΛΗΣ    ΟΔΗΓΟΣ ΒΟΤΑΝΟΘΕΡΑΠΕΙΑΣ – DAVID HOFFMAN \ ΕΚΔΟΣΕΙΣ ΔΙΟΠΤΡΑ    ΠΑΝΕΠΙΣΤΗΜΙΟ ΙΩΑΝΝΙΝΩΝ\ ΣΧΟΛΗ ΕΠΙΣΤΗΜΩΝ ΥΓΕΙΑΣ \ ΤΜΗΜΑ ΙΑΤΡΙΚΗΣ (ΕΡΓΑΣΤΗΡΙΟ ΦΑΡΜΑΚΟΛΟΓΙΑΣ) ΠΛΗΡΟΦΟΡΙΕΣ ΑΠΟ ΤΟ ΔΙΑΔΙΚΤΥΟ   Herbal-organic.com Healthcode.gr Monobio.gr   </vt:lpstr>
      <vt:lpstr>       ΤΕΛΟΣ ΠΑΡΟΥΣΙΑΣΗΣ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Tina</dc:creator>
  <cp:lastModifiedBy>Tina</cp:lastModifiedBy>
  <cp:revision>45</cp:revision>
  <dcterms:created xsi:type="dcterms:W3CDTF">2023-01-17T09:00:07Z</dcterms:created>
  <dcterms:modified xsi:type="dcterms:W3CDTF">2023-01-22T16:46:29Z</dcterms:modified>
</cp:coreProperties>
</file>